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185C29-6DA4-4898-95AB-DDC4944B47DA}">
  <a:tblStyle styleId="{F0185C29-6DA4-4898-95AB-DDC4944B47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867881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64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a7ae7e60d_4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a7ae7e60d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45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a7ae7e60d_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a7ae7e60d_4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44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a7ae7e60d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a7ae7e60d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29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a7ae7e60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a7ae7e60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06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a7ae7e60d_4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a7ae7e60d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89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a7ae7e60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a7ae7e60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88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a7ae7e60d_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a7ae7e60d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09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64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57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2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97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121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a7ae7e60d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a7ae7e60d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11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a7ae7e60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7a7ae7e60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15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a7ae7e60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7a7ae7e60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72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a7ae7e60d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7a7ae7e60d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33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a7ae7e60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7a7ae7e60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5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a7ae7e60d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7a7ae7e60d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184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628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4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43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82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28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56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14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10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75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4" name="Google Shape;94;p13"/>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u="none" strike="noStrike" cap="none">
                <a:solidFill>
                  <a:srgbClr val="86D1D8"/>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1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1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1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1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1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1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Google Shape;122;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en-US"/>
              <a:t>ArticleRater: </a:t>
            </a:r>
            <a:r>
              <a:rPr lang="en-US" sz="6000"/>
              <a:t>A strategy for dealing with fake news</a:t>
            </a:r>
            <a:endParaRPr/>
          </a:p>
        </p:txBody>
      </p:sp>
      <p:sp>
        <p:nvSpPr>
          <p:cNvPr id="148" name="Google Shape;148;p1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a:t>BY: MICAH COOKE AND SEAN ALEMAN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Problems part2:</a:t>
            </a:r>
            <a:endParaRPr/>
          </a:p>
        </p:txBody>
      </p:sp>
      <p:sp>
        <p:nvSpPr>
          <p:cNvPr id="202" name="Google Shape;202;p28"/>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 We stopped trying to split it into files, and tried to read whole file in one process, and send partial arrays to other processes through the use of SCATTER.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When allocating 2D array in memory, it is not contiguous, so when using scatter, it doesn’t send the actual array, instead it takes a contiguous chunk from array[0].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Problems Part 3</a:t>
            </a:r>
            <a:endParaRPr/>
          </a:p>
        </p:txBody>
      </p:sp>
      <p:sp>
        <p:nvSpPr>
          <p:cNvPr id="208" name="Google Shape;208;p29"/>
          <p:cNvSpPr txBox="1">
            <a:spLocks noGrp="1"/>
          </p:cNvSpPr>
          <p:nvPr>
            <p:ph type="body" idx="1"/>
          </p:nvPr>
        </p:nvSpPr>
        <p:spPr>
          <a:xfrm>
            <a:off x="1184399" y="1853125"/>
            <a:ext cx="9537000" cy="41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Tried to use Function to allocate correct size of contiguous 2d char array: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But...</a:t>
            </a:r>
            <a:endParaRPr/>
          </a:p>
          <a:p>
            <a:pPr marL="0" lvl="0" indent="0" algn="l" rtl="0">
              <a:spcBef>
                <a:spcPts val="1000"/>
              </a:spcBef>
              <a:spcAft>
                <a:spcPts val="0"/>
              </a:spcAft>
              <a:buNone/>
            </a:pPr>
            <a:r>
              <a:rPr lang="en-US"/>
              <a:t>Didn’t work...</a:t>
            </a:r>
            <a:endParaRPr/>
          </a:p>
          <a:p>
            <a:pPr marL="0" lvl="0" indent="0" algn="l" rtl="0">
              <a:spcBef>
                <a:spcPts val="1000"/>
              </a:spcBef>
              <a:spcAft>
                <a:spcPts val="0"/>
              </a:spcAft>
              <a:buNone/>
            </a:pPr>
            <a:endParaRPr/>
          </a:p>
        </p:txBody>
      </p:sp>
      <p:pic>
        <p:nvPicPr>
          <p:cNvPr id="209" name="Google Shape;209;p29"/>
          <p:cNvPicPr preferRelativeResize="0"/>
          <p:nvPr/>
        </p:nvPicPr>
        <p:blipFill>
          <a:blip r:embed="rId3">
            <a:alphaModFix/>
          </a:blip>
          <a:stretch>
            <a:fillRect/>
          </a:stretch>
        </p:blipFill>
        <p:spPr>
          <a:xfrm>
            <a:off x="1520475" y="2713778"/>
            <a:ext cx="5780700" cy="269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Serial Description</a:t>
            </a:r>
            <a:endParaRPr/>
          </a:p>
        </p:txBody>
      </p:sp>
      <p:sp>
        <p:nvSpPr>
          <p:cNvPr id="215" name="Google Shape;215;p3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457200" lvl="0" indent="-320040" algn="l" rtl="0">
              <a:spcBef>
                <a:spcPts val="1000"/>
              </a:spcBef>
              <a:spcAft>
                <a:spcPts val="0"/>
              </a:spcAft>
              <a:buSzPts val="1440"/>
              <a:buChar char="►"/>
            </a:pPr>
            <a:r>
              <a:rPr lang="en-US"/>
              <a:t>Open file</a:t>
            </a:r>
            <a:endParaRPr/>
          </a:p>
          <a:p>
            <a:pPr marL="457200" lvl="0" indent="-320040" algn="l" rtl="0">
              <a:spcBef>
                <a:spcPts val="0"/>
              </a:spcBef>
              <a:spcAft>
                <a:spcPts val="0"/>
              </a:spcAft>
              <a:buSzPts val="1440"/>
              <a:buChar char="►"/>
            </a:pPr>
            <a:r>
              <a:rPr lang="en-US"/>
              <a:t>Use “timer.h” for timing</a:t>
            </a:r>
            <a:endParaRPr/>
          </a:p>
          <a:p>
            <a:pPr marL="457200" lvl="0" indent="-320040" algn="l" rtl="0">
              <a:spcBef>
                <a:spcPts val="0"/>
              </a:spcBef>
              <a:spcAft>
                <a:spcPts val="0"/>
              </a:spcAft>
              <a:buSzPts val="1440"/>
              <a:buChar char="►"/>
            </a:pPr>
            <a:r>
              <a:rPr lang="en-US"/>
              <a:t>Set a flag variable to 0</a:t>
            </a:r>
            <a:endParaRPr/>
          </a:p>
          <a:p>
            <a:pPr marL="457200" lvl="0" indent="-320040" algn="l" rtl="0">
              <a:spcBef>
                <a:spcPts val="0"/>
              </a:spcBef>
              <a:spcAft>
                <a:spcPts val="0"/>
              </a:spcAft>
              <a:buSzPts val="1440"/>
              <a:buChar char="►"/>
            </a:pPr>
            <a:r>
              <a:rPr lang="en-US"/>
              <a:t>Get each character with getc</a:t>
            </a:r>
            <a:endParaRPr/>
          </a:p>
          <a:p>
            <a:pPr marL="457200" lvl="0" indent="-320040" algn="l" rtl="0">
              <a:spcBef>
                <a:spcPts val="0"/>
              </a:spcBef>
              <a:spcAft>
                <a:spcPts val="0"/>
              </a:spcAft>
              <a:buSzPts val="1440"/>
              <a:buChar char="►"/>
            </a:pPr>
            <a:r>
              <a:rPr lang="en-US"/>
              <a:t>Use while loop to get characters until end of the file</a:t>
            </a:r>
            <a:endParaRPr/>
          </a:p>
          <a:p>
            <a:pPr marL="457200" lvl="0" indent="-320040" algn="l" rtl="0">
              <a:spcBef>
                <a:spcPts val="0"/>
              </a:spcBef>
              <a:spcAft>
                <a:spcPts val="0"/>
              </a:spcAft>
              <a:buSzPts val="1440"/>
              <a:buChar char="►"/>
            </a:pPr>
            <a:r>
              <a:rPr lang="en-US"/>
              <a:t>If statement: if the character is an alphabetical letter, a digit, or a punctuation mark, then set the flag to 1</a:t>
            </a:r>
            <a:endParaRPr/>
          </a:p>
          <a:p>
            <a:pPr marL="457200" lvl="0" indent="-320040" algn="l" rtl="0">
              <a:spcBef>
                <a:spcPts val="0"/>
              </a:spcBef>
              <a:spcAft>
                <a:spcPts val="0"/>
              </a:spcAft>
              <a:buSzPts val="1440"/>
              <a:buChar char="►"/>
            </a:pPr>
            <a:r>
              <a:rPr lang="en-US"/>
              <a:t>If statement: if the character is a space and the flag is 1, then add to total word count and reset flag to 0</a:t>
            </a:r>
            <a:endParaRPr/>
          </a:p>
          <a:p>
            <a:pPr marL="457200" lvl="0" indent="-320040" algn="l" rtl="0">
              <a:spcBef>
                <a:spcPts val="0"/>
              </a:spcBef>
              <a:spcAft>
                <a:spcPts val="0"/>
              </a:spcAft>
              <a:buSzPts val="1440"/>
              <a:buChar char="►"/>
            </a:pPr>
            <a:r>
              <a:rPr lang="en-US"/>
              <a:t>After while loop, If statement: if flag is 1, then add to word count again because the file ended on another word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Parallel Version 1 Description</a:t>
            </a:r>
            <a:endParaRPr/>
          </a:p>
        </p:txBody>
      </p:sp>
      <p:sp>
        <p:nvSpPr>
          <p:cNvPr id="221" name="Google Shape;221;p31"/>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457200" lvl="0" indent="-320040" algn="l" rtl="0">
              <a:spcBef>
                <a:spcPts val="1000"/>
              </a:spcBef>
              <a:spcAft>
                <a:spcPts val="0"/>
              </a:spcAft>
              <a:buSzPts val="1440"/>
              <a:buChar char="►"/>
            </a:pPr>
            <a:r>
              <a:rPr lang="en-US"/>
              <a:t>Open file</a:t>
            </a:r>
            <a:endParaRPr/>
          </a:p>
          <a:p>
            <a:pPr marL="457200" lvl="0" indent="-320040" algn="l" rtl="0">
              <a:spcBef>
                <a:spcPts val="0"/>
              </a:spcBef>
              <a:spcAft>
                <a:spcPts val="0"/>
              </a:spcAft>
              <a:buSzPts val="1440"/>
              <a:buChar char="►"/>
            </a:pPr>
            <a:r>
              <a:rPr lang="en-US"/>
              <a:t>Use MPI_Wtime for timing</a:t>
            </a:r>
            <a:endParaRPr/>
          </a:p>
          <a:p>
            <a:pPr marL="457200" lvl="0" indent="-320040" algn="l" rtl="0">
              <a:spcBef>
                <a:spcPts val="0"/>
              </a:spcBef>
              <a:spcAft>
                <a:spcPts val="0"/>
              </a:spcAft>
              <a:buSzPts val="1440"/>
              <a:buChar char="►"/>
            </a:pPr>
            <a:r>
              <a:rPr lang="en-US"/>
              <a:t>Get each line of text and make it an element of 2D array</a:t>
            </a:r>
            <a:endParaRPr/>
          </a:p>
          <a:p>
            <a:pPr marL="457200" lvl="0" indent="-320040" algn="l" rtl="0">
              <a:spcBef>
                <a:spcPts val="0"/>
              </a:spcBef>
              <a:spcAft>
                <a:spcPts val="0"/>
              </a:spcAft>
              <a:buSzPts val="1440"/>
              <a:buChar char="►"/>
            </a:pPr>
            <a:r>
              <a:rPr lang="en-US"/>
              <a:t>Divide number of lines by number of processes for “size” variable</a:t>
            </a:r>
            <a:endParaRPr/>
          </a:p>
          <a:p>
            <a:pPr marL="457200" lvl="0" indent="-320040" algn="l" rtl="0">
              <a:spcBef>
                <a:spcPts val="0"/>
              </a:spcBef>
              <a:spcAft>
                <a:spcPts val="0"/>
              </a:spcAft>
              <a:buSzPts val="1440"/>
              <a:buChar char="►"/>
            </a:pPr>
            <a:r>
              <a:rPr lang="en-US"/>
              <a:t>Process 0 takes any left over lines plus “size” number of lines</a:t>
            </a:r>
            <a:endParaRPr/>
          </a:p>
          <a:p>
            <a:pPr marL="457200" lvl="0" indent="-320040" algn="l" rtl="0">
              <a:spcBef>
                <a:spcPts val="0"/>
              </a:spcBef>
              <a:spcAft>
                <a:spcPts val="0"/>
              </a:spcAft>
              <a:buSzPts val="1440"/>
              <a:buChar char="►"/>
            </a:pPr>
            <a:r>
              <a:rPr lang="en-US"/>
              <a:t>Process 0 sends a portion of 2D array to other processes</a:t>
            </a:r>
            <a:endParaRPr/>
          </a:p>
          <a:p>
            <a:pPr marL="457200" lvl="0" indent="-320040" algn="l" rtl="0">
              <a:spcBef>
                <a:spcPts val="0"/>
              </a:spcBef>
              <a:spcAft>
                <a:spcPts val="0"/>
              </a:spcAft>
              <a:buSzPts val="1440"/>
              <a:buChar char="►"/>
            </a:pPr>
            <a:r>
              <a:rPr lang="en-US"/>
              <a:t>Each process counts the words for their “size” number of lines</a:t>
            </a:r>
            <a:endParaRPr/>
          </a:p>
          <a:p>
            <a:pPr marL="457200" lvl="0" indent="-320040" algn="l" rtl="0">
              <a:spcBef>
                <a:spcPts val="0"/>
              </a:spcBef>
              <a:spcAft>
                <a:spcPts val="0"/>
              </a:spcAft>
              <a:buSzPts val="1440"/>
              <a:buChar char="►"/>
            </a:pPr>
            <a:r>
              <a:rPr lang="en-US"/>
              <a:t>Each process has a local variable for their word count</a:t>
            </a:r>
            <a:endParaRPr/>
          </a:p>
          <a:p>
            <a:pPr marL="457200" lvl="0" indent="-320040" algn="l" rtl="0">
              <a:spcBef>
                <a:spcPts val="0"/>
              </a:spcBef>
              <a:spcAft>
                <a:spcPts val="0"/>
              </a:spcAft>
              <a:buSzPts val="1440"/>
              <a:buChar char="►"/>
            </a:pPr>
            <a:r>
              <a:rPr lang="en-US"/>
              <a:t>Each local variable is stored in Sum array</a:t>
            </a:r>
            <a:endParaRPr/>
          </a:p>
          <a:p>
            <a:pPr marL="457200" lvl="0" indent="-320040" algn="l" rtl="0">
              <a:spcBef>
                <a:spcPts val="0"/>
              </a:spcBef>
              <a:spcAft>
                <a:spcPts val="0"/>
              </a:spcAft>
              <a:buSzPts val="1440"/>
              <a:buChar char="►"/>
            </a:pPr>
            <a:r>
              <a:rPr lang="en-US"/>
              <a:t>Process 0 adds the elements of the Sum array to get the total word count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Solution Version 1</a:t>
            </a:r>
            <a:endParaRPr/>
          </a:p>
        </p:txBody>
      </p:sp>
      <p:sp>
        <p:nvSpPr>
          <p:cNvPr id="227" name="Google Shape;227;p32"/>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228" name="Google Shape;228;p32"/>
          <p:cNvPicPr preferRelativeResize="0"/>
          <p:nvPr/>
        </p:nvPicPr>
        <p:blipFill>
          <a:blip r:embed="rId3">
            <a:alphaModFix/>
          </a:blip>
          <a:stretch>
            <a:fillRect/>
          </a:stretch>
        </p:blipFill>
        <p:spPr>
          <a:xfrm>
            <a:off x="214575" y="2227988"/>
            <a:ext cx="11753850" cy="3190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Parallel Version 2 Description</a:t>
            </a:r>
            <a:endParaRPr/>
          </a:p>
        </p:txBody>
      </p:sp>
      <p:sp>
        <p:nvSpPr>
          <p:cNvPr id="234" name="Google Shape;234;p33"/>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Autofit/>
          </a:bodyPr>
          <a:lstStyle/>
          <a:p>
            <a:pPr marL="457200" lvl="0" indent="-320040" algn="l" rtl="0">
              <a:spcBef>
                <a:spcPts val="1000"/>
              </a:spcBef>
              <a:spcAft>
                <a:spcPts val="0"/>
              </a:spcAft>
              <a:buSzPts val="1440"/>
              <a:buChar char="►"/>
            </a:pPr>
            <a:r>
              <a:rPr lang="en-US"/>
              <a:t>All processes open the file. </a:t>
            </a:r>
            <a:endParaRPr/>
          </a:p>
          <a:p>
            <a:pPr marL="457200" lvl="0" indent="-320040" algn="l" rtl="0">
              <a:spcBef>
                <a:spcPts val="0"/>
              </a:spcBef>
              <a:spcAft>
                <a:spcPts val="0"/>
              </a:spcAft>
              <a:buSzPts val="1440"/>
              <a:buChar char="►"/>
            </a:pPr>
            <a:r>
              <a:rPr lang="en-US"/>
              <a:t>The processes begins to read file but skip lines until line i% processes == 0. </a:t>
            </a:r>
            <a:endParaRPr/>
          </a:p>
          <a:p>
            <a:pPr marL="457200" lvl="0" indent="-320040" algn="l" rtl="0">
              <a:spcBef>
                <a:spcPts val="0"/>
              </a:spcBef>
              <a:spcAft>
                <a:spcPts val="0"/>
              </a:spcAft>
              <a:buSzPts val="1440"/>
              <a:buChar char="►"/>
            </a:pPr>
            <a:r>
              <a:rPr lang="en-US"/>
              <a:t>So: on line 9 , 9%8 = 1, so rank 1 will read in the line. </a:t>
            </a:r>
            <a:endParaRPr/>
          </a:p>
          <a:p>
            <a:pPr marL="457200" lvl="0" indent="-320040" algn="l" rtl="0">
              <a:spcBef>
                <a:spcPts val="0"/>
              </a:spcBef>
              <a:spcAft>
                <a:spcPts val="0"/>
              </a:spcAft>
              <a:buSzPts val="1440"/>
              <a:buChar char="►"/>
            </a:pPr>
            <a:r>
              <a:rPr lang="en-US"/>
              <a:t>In this way, each process reads in alternating lines.</a:t>
            </a:r>
            <a:endParaRPr/>
          </a:p>
          <a:p>
            <a:pPr marL="457200" lvl="0" indent="-320040" algn="l" rtl="0">
              <a:spcBef>
                <a:spcPts val="0"/>
              </a:spcBef>
              <a:spcAft>
                <a:spcPts val="0"/>
              </a:spcAft>
              <a:buSzPts val="1440"/>
              <a:buChar char="►"/>
            </a:pPr>
            <a:r>
              <a:rPr lang="en-US"/>
              <a:t>While reading in line each process calls to calculate word count.</a:t>
            </a:r>
            <a:endParaRPr/>
          </a:p>
          <a:p>
            <a:pPr marL="457200" lvl="0" indent="-320040" algn="l" rtl="0">
              <a:spcBef>
                <a:spcPts val="0"/>
              </a:spcBef>
              <a:spcAft>
                <a:spcPts val="0"/>
              </a:spcAft>
              <a:buSzPts val="1440"/>
              <a:buChar char="►"/>
            </a:pPr>
            <a:r>
              <a:rPr lang="en-US"/>
              <a:t>Then MPI REDUCE is used to calculate total words.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Solution Version 2</a:t>
            </a:r>
            <a:endParaRPr/>
          </a:p>
        </p:txBody>
      </p:sp>
      <p:pic>
        <p:nvPicPr>
          <p:cNvPr id="240" name="Google Shape;240;p34"/>
          <p:cNvPicPr preferRelativeResize="0"/>
          <p:nvPr/>
        </p:nvPicPr>
        <p:blipFill>
          <a:blip r:embed="rId3">
            <a:alphaModFix/>
          </a:blip>
          <a:stretch>
            <a:fillRect/>
          </a:stretch>
        </p:blipFill>
        <p:spPr>
          <a:xfrm>
            <a:off x="1292488" y="1588263"/>
            <a:ext cx="9858375" cy="4333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Stampede Hardware Specs</a:t>
            </a:r>
            <a:endParaRPr/>
          </a:p>
        </p:txBody>
      </p:sp>
      <p:sp>
        <p:nvSpPr>
          <p:cNvPr id="246" name="Google Shape;246;p35"/>
          <p:cNvSpPr txBox="1">
            <a:spLocks noGrp="1"/>
          </p:cNvSpPr>
          <p:nvPr>
            <p:ph type="body" idx="1"/>
          </p:nvPr>
        </p:nvSpPr>
        <p:spPr>
          <a:xfrm>
            <a:off x="1023112" y="1331255"/>
            <a:ext cx="8946600" cy="4195500"/>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SzPts val="1600"/>
              <a:buNone/>
            </a:pPr>
            <a:r>
              <a:rPr lang="en-US"/>
              <a:t>High performance computing and low power per operation</a:t>
            </a:r>
            <a:endParaRPr/>
          </a:p>
          <a:p>
            <a:pPr marL="342900" lvl="0" indent="-241300" algn="l" rtl="0">
              <a:spcBef>
                <a:spcPts val="0"/>
              </a:spcBef>
              <a:spcAft>
                <a:spcPts val="0"/>
              </a:spcAft>
              <a:buSzPts val="1600"/>
              <a:buNone/>
            </a:pPr>
            <a:r>
              <a:rPr lang="en-US"/>
              <a:t>Highly programmable</a:t>
            </a:r>
            <a:endParaRPr/>
          </a:p>
          <a:p>
            <a:pPr marL="342900" lvl="0" indent="-241300" algn="l" rtl="0">
              <a:spcBef>
                <a:spcPts val="0"/>
              </a:spcBef>
              <a:spcAft>
                <a:spcPts val="0"/>
              </a:spcAft>
              <a:buSzPts val="1600"/>
              <a:buNone/>
            </a:pPr>
            <a:r>
              <a:rPr lang="en-US"/>
              <a:t>High bandwidth and low latency</a:t>
            </a:r>
            <a:endParaRPr/>
          </a:p>
          <a:p>
            <a:pPr marL="342900" lvl="0" indent="-241300" algn="l" rtl="0">
              <a:spcBef>
                <a:spcPts val="0"/>
              </a:spcBef>
              <a:spcAft>
                <a:spcPts val="0"/>
              </a:spcAft>
              <a:buSzPts val="1600"/>
              <a:buNone/>
            </a:pPr>
            <a:r>
              <a:rPr lang="en-US"/>
              <a:t>Thermal energy storage to reduce peak power consumption</a:t>
            </a:r>
            <a:endParaRPr/>
          </a:p>
          <a:p>
            <a:pPr marL="342900" lvl="0" indent="-241300" algn="l" rtl="0">
              <a:spcBef>
                <a:spcPts val="0"/>
              </a:spcBef>
              <a:spcAft>
                <a:spcPts val="0"/>
              </a:spcAft>
              <a:buSzPts val="1600"/>
              <a:buNone/>
            </a:pPr>
            <a:r>
              <a:rPr lang="en-US"/>
              <a:t>Hot aisle containment to boost efficiency </a:t>
            </a:r>
            <a:endParaRPr/>
          </a:p>
          <a:p>
            <a:pPr marL="342900" lvl="0" indent="-241300" algn="l" rtl="0">
              <a:spcBef>
                <a:spcPts val="0"/>
              </a:spcBef>
              <a:spcAft>
                <a:spcPts val="0"/>
              </a:spcAft>
              <a:buSzPts val="1600"/>
              <a:buNone/>
            </a:pPr>
            <a:r>
              <a:rPr lang="en-US"/>
              <a:t>Datacenter power increased to ~12MW </a:t>
            </a:r>
            <a:endParaRPr/>
          </a:p>
          <a:p>
            <a:pPr marL="342900" lvl="0" indent="-241300" algn="l" rtl="0">
              <a:spcBef>
                <a:spcPts val="0"/>
              </a:spcBef>
              <a:spcAft>
                <a:spcPts val="0"/>
              </a:spcAft>
              <a:buSzPts val="1600"/>
              <a:buNone/>
            </a:pPr>
            <a:endParaRPr/>
          </a:p>
        </p:txBody>
      </p:sp>
      <p:pic>
        <p:nvPicPr>
          <p:cNvPr id="247" name="Google Shape;247;p35"/>
          <p:cNvPicPr preferRelativeResize="0"/>
          <p:nvPr/>
        </p:nvPicPr>
        <p:blipFill>
          <a:blip r:embed="rId3">
            <a:alphaModFix/>
          </a:blip>
          <a:stretch>
            <a:fillRect/>
          </a:stretch>
        </p:blipFill>
        <p:spPr>
          <a:xfrm>
            <a:off x="2072150" y="3371975"/>
            <a:ext cx="6848475" cy="335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
            </a:r>
            <a:br>
              <a:rPr lang="en-US"/>
            </a:br>
            <a:r>
              <a:rPr lang="en-US"/>
              <a:t>Software used for project:</a:t>
            </a:r>
            <a:endParaRPr/>
          </a:p>
        </p:txBody>
      </p:sp>
      <p:sp>
        <p:nvSpPr>
          <p:cNvPr id="253" name="Google Shape;253;p36"/>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noAutofit/>
          </a:bodyPr>
          <a:lstStyle/>
          <a:p>
            <a:pPr marL="457200" lvl="0" indent="-320040" algn="l" rtl="0">
              <a:spcBef>
                <a:spcPts val="0"/>
              </a:spcBef>
              <a:spcAft>
                <a:spcPts val="0"/>
              </a:spcAft>
              <a:buSzPts val="1440"/>
              <a:buChar char="►"/>
            </a:pPr>
            <a:r>
              <a:rPr lang="en-US"/>
              <a:t>Stampede</a:t>
            </a:r>
            <a:endParaRPr/>
          </a:p>
          <a:p>
            <a:pPr marL="457200" lvl="0" indent="0" algn="l" rtl="0">
              <a:spcBef>
                <a:spcPts val="0"/>
              </a:spcBef>
              <a:spcAft>
                <a:spcPts val="0"/>
              </a:spcAft>
              <a:buNone/>
            </a:pPr>
            <a:endParaRPr/>
          </a:p>
          <a:p>
            <a:pPr marL="457200" lvl="0" indent="-320040" algn="l" rtl="0">
              <a:spcBef>
                <a:spcPts val="0"/>
              </a:spcBef>
              <a:spcAft>
                <a:spcPts val="0"/>
              </a:spcAft>
              <a:buSzPts val="1440"/>
              <a:buChar char="►"/>
            </a:pPr>
            <a:r>
              <a:rPr lang="en-US"/>
              <a:t>Excel</a:t>
            </a:r>
            <a:endParaRPr/>
          </a:p>
          <a:p>
            <a:pPr marL="457200" lvl="0" indent="0" algn="l" rtl="0">
              <a:spcBef>
                <a:spcPts val="0"/>
              </a:spcBef>
              <a:spcAft>
                <a:spcPts val="0"/>
              </a:spcAft>
              <a:buNone/>
            </a:pPr>
            <a:endParaRPr/>
          </a:p>
          <a:p>
            <a:pPr marL="457200" lvl="0" indent="-320040" algn="l" rtl="0">
              <a:spcBef>
                <a:spcPts val="0"/>
              </a:spcBef>
              <a:spcAft>
                <a:spcPts val="0"/>
              </a:spcAft>
              <a:buSzPts val="1440"/>
              <a:buChar char="►"/>
            </a:pPr>
            <a:r>
              <a:rPr lang="en-US"/>
              <a:t>Google Slides</a:t>
            </a:r>
            <a:endParaRPr/>
          </a:p>
          <a:p>
            <a:pPr marL="457200" lvl="0" indent="0" algn="l" rtl="0">
              <a:spcBef>
                <a:spcPts val="0"/>
              </a:spcBef>
              <a:spcAft>
                <a:spcPts val="0"/>
              </a:spcAft>
              <a:buNone/>
            </a:pPr>
            <a:endParaRPr/>
          </a:p>
          <a:p>
            <a:pPr marL="457200" lvl="0" indent="-320040" algn="l" rtl="0">
              <a:spcBef>
                <a:spcPts val="0"/>
              </a:spcBef>
              <a:spcAft>
                <a:spcPts val="0"/>
              </a:spcAft>
              <a:buSzPts val="1440"/>
              <a:buChar char="►"/>
            </a:pPr>
            <a:r>
              <a:rPr lang="en-US"/>
              <a:t>Notepad++</a:t>
            </a:r>
            <a:endParaRPr/>
          </a:p>
          <a:p>
            <a:pPr marL="0" lvl="0" indent="0" algn="l" rtl="0">
              <a:spcBef>
                <a:spcPts val="0"/>
              </a:spcBef>
              <a:spcAft>
                <a:spcPts val="0"/>
              </a:spcAft>
              <a:buNone/>
            </a:pPr>
            <a:endParaRPr/>
          </a:p>
          <a:p>
            <a:pPr marL="457200" lvl="0" indent="-320040" algn="l" rtl="0">
              <a:spcBef>
                <a:spcPts val="0"/>
              </a:spcBef>
              <a:spcAft>
                <a:spcPts val="0"/>
              </a:spcAft>
              <a:buSzPts val="1440"/>
              <a:buChar char="►"/>
            </a:pPr>
            <a:r>
              <a:rPr lang="en-US"/>
              <a:t>Putty</a:t>
            </a:r>
            <a:endParaRPr/>
          </a:p>
          <a:p>
            <a:pPr marL="457200" lvl="0" indent="0" algn="l" rtl="0">
              <a:spcBef>
                <a:spcPts val="0"/>
              </a:spcBef>
              <a:spcAft>
                <a:spcPts val="0"/>
              </a:spcAft>
              <a:buNone/>
            </a:pPr>
            <a:endParaRPr/>
          </a:p>
          <a:p>
            <a:pPr marL="457200" lvl="0" indent="-320040" algn="l" rtl="0">
              <a:spcBef>
                <a:spcPts val="0"/>
              </a:spcBef>
              <a:spcAft>
                <a:spcPts val="0"/>
              </a:spcAft>
              <a:buSzPts val="1440"/>
              <a:buChar char="►"/>
            </a:pPr>
            <a:r>
              <a:rPr lang="en-US"/>
              <a:t>WinSCP</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Project Requirement Answers:</a:t>
            </a:r>
            <a:endParaRPr/>
          </a:p>
        </p:txBody>
      </p:sp>
      <p:sp>
        <p:nvSpPr>
          <p:cNvPr id="259" name="Google Shape;259;p37"/>
          <p:cNvSpPr txBox="1">
            <a:spLocks noGrp="1"/>
          </p:cNvSpPr>
          <p:nvPr>
            <p:ph type="body" idx="1"/>
          </p:nvPr>
        </p:nvSpPr>
        <p:spPr>
          <a:xfrm>
            <a:off x="1009737" y="1986093"/>
            <a:ext cx="8946600" cy="419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Problem sizes: 1779, 17790 (number of words)</a:t>
            </a:r>
            <a:endParaRPr/>
          </a:p>
          <a:p>
            <a:pPr marL="342900" lvl="0" indent="0" algn="l" rtl="0">
              <a:spcBef>
                <a:spcPts val="0"/>
              </a:spcBef>
              <a:spcAft>
                <a:spcPts val="0"/>
              </a:spcAft>
              <a:buNone/>
            </a:pPr>
            <a:endParaRPr/>
          </a:p>
          <a:p>
            <a:pPr marL="342900" lvl="0" indent="-342900" algn="l" rtl="0">
              <a:spcBef>
                <a:spcPts val="0"/>
              </a:spcBef>
              <a:spcAft>
                <a:spcPts val="0"/>
              </a:spcAft>
              <a:buSzPts val="1600"/>
              <a:buChar char="►"/>
            </a:pPr>
            <a:r>
              <a:rPr lang="en-US"/>
              <a:t>We chose these problem sizes because we just found a random file size, then we wanted a file 10x the size, so we just copied and pasted it 10x for the second file size. </a:t>
            </a:r>
            <a:br>
              <a:rPr lang="en-US"/>
            </a:br>
            <a:endParaRPr/>
          </a:p>
          <a:p>
            <a:pPr marL="342900" lvl="0" indent="-342900" algn="l" rtl="0">
              <a:spcBef>
                <a:spcPts val="1000"/>
              </a:spcBef>
              <a:spcAft>
                <a:spcPts val="0"/>
              </a:spcAft>
              <a:buSzPts val="1600"/>
              <a:buChar char="►"/>
            </a:pPr>
            <a:r>
              <a:rPr lang="en-US"/>
              <a:t>Number of processes used: 1, 8, 16</a:t>
            </a:r>
            <a:endParaRPr/>
          </a:p>
          <a:p>
            <a:pPr marL="342900" lvl="0" indent="-241300" algn="l" rtl="0">
              <a:spcBef>
                <a:spcPts val="1000"/>
              </a:spcBef>
              <a:spcAft>
                <a:spcPts val="0"/>
              </a:spcAft>
              <a:buSzPts val="1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Real Life Problem:</a:t>
            </a:r>
            <a:br>
              <a:rPr lang="en-US"/>
            </a:br>
            <a:r>
              <a:rPr lang="en-US"/>
              <a:t>Biased or so-called “Fake-News”</a:t>
            </a:r>
            <a:endParaRPr/>
          </a:p>
        </p:txBody>
      </p:sp>
      <p:sp>
        <p:nvSpPr>
          <p:cNvPr id="154" name="Google Shape;154;p20"/>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We live in ironic times: All the information at our fingertips, yet determining the objective truth is extremely difficult. </a:t>
            </a:r>
            <a:endParaRPr/>
          </a:p>
          <a:p>
            <a:pPr marL="0" lvl="0" indent="0" algn="l" rtl="0">
              <a:spcBef>
                <a:spcPts val="1000"/>
              </a:spcBef>
              <a:spcAft>
                <a:spcPts val="0"/>
              </a:spcAft>
              <a:buSzPts val="1600"/>
              <a:buNone/>
            </a:pPr>
            <a:endParaRPr/>
          </a:p>
          <a:p>
            <a:pPr marL="342900" lvl="0" indent="-342900" algn="l" rtl="0">
              <a:spcBef>
                <a:spcPts val="1000"/>
              </a:spcBef>
              <a:spcAft>
                <a:spcPts val="0"/>
              </a:spcAft>
              <a:buSzPts val="1600"/>
              <a:buChar char="►"/>
            </a:pPr>
            <a:r>
              <a:rPr lang="en-US"/>
              <a:t>Media is rewarded for emotional and exaggerated stories, gossip makes money, and just like the saying goes, “If it bleeds, it leads.”</a:t>
            </a:r>
            <a:endParaRPr/>
          </a:p>
          <a:p>
            <a:pPr marL="342900" lvl="0" indent="-241300" algn="l" rtl="0">
              <a:spcBef>
                <a:spcPts val="1000"/>
              </a:spcBef>
              <a:spcAft>
                <a:spcPts val="0"/>
              </a:spcAft>
              <a:buSzPts val="1600"/>
              <a:buNone/>
            </a:pPr>
            <a:endParaRPr/>
          </a:p>
          <a:p>
            <a:pPr marL="342900" lvl="0" indent="-342900" algn="l" rtl="0">
              <a:spcBef>
                <a:spcPts val="1000"/>
              </a:spcBef>
              <a:spcAft>
                <a:spcPts val="0"/>
              </a:spcAft>
              <a:buSzPts val="1600"/>
              <a:buChar char="►"/>
            </a:pPr>
            <a:r>
              <a:rPr lang="en-US"/>
              <a:t>How do we determine what is true or what is false? Who should we believe?</a:t>
            </a:r>
            <a:endParaRPr/>
          </a:p>
          <a:p>
            <a:pPr marL="342900" lvl="0" indent="-241300" algn="l" rtl="0">
              <a:spcBef>
                <a:spcPts val="1000"/>
              </a:spcBef>
              <a:spcAft>
                <a:spcPts val="0"/>
              </a:spcAft>
              <a:buSzPts val="1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600"/>
              <a:buFont typeface="Century Gothic"/>
              <a:buNone/>
            </a:pPr>
            <a:r>
              <a:rPr lang="en-US" sz="3600"/>
              <a:t>Compilation and Execution Commands</a:t>
            </a:r>
            <a:endParaRPr/>
          </a:p>
        </p:txBody>
      </p:sp>
      <p:sp>
        <p:nvSpPr>
          <p:cNvPr id="265" name="Google Shape;265;p3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SzPts val="1600"/>
              <a:buNone/>
            </a:pPr>
            <a:r>
              <a:rPr lang="en-US" b="1" u="sng"/>
              <a:t>Serial</a:t>
            </a:r>
            <a:endParaRPr b="1" u="sng"/>
          </a:p>
          <a:p>
            <a:pPr marL="457200" lvl="0" indent="-320040" algn="l" rtl="0">
              <a:spcBef>
                <a:spcPts val="0"/>
              </a:spcBef>
              <a:spcAft>
                <a:spcPts val="0"/>
              </a:spcAft>
              <a:buSzPts val="1440"/>
              <a:buChar char="►"/>
            </a:pPr>
            <a:r>
              <a:rPr lang="en-US"/>
              <a:t>Compile:	mpicc AlemanCookeFPser.c -o mycode.exe</a:t>
            </a:r>
            <a:endParaRPr/>
          </a:p>
          <a:p>
            <a:pPr marL="457200" lvl="0" indent="-320040" algn="l" rtl="0">
              <a:spcBef>
                <a:spcPts val="0"/>
              </a:spcBef>
              <a:spcAft>
                <a:spcPts val="0"/>
              </a:spcAft>
              <a:buSzPts val="1440"/>
              <a:buChar char="►"/>
            </a:pPr>
            <a:r>
              <a:rPr lang="en-US"/>
              <a:t>Run:	    	sbatch serscript</a:t>
            </a:r>
            <a:endParaRPr/>
          </a:p>
          <a:p>
            <a:pPr marL="0" lvl="0" indent="0" algn="l" rtl="0">
              <a:spcBef>
                <a:spcPts val="0"/>
              </a:spcBef>
              <a:spcAft>
                <a:spcPts val="0"/>
              </a:spcAft>
              <a:buNone/>
            </a:pPr>
            <a:endParaRPr/>
          </a:p>
          <a:p>
            <a:pPr marL="0" lvl="0" indent="0" algn="l" rtl="0">
              <a:spcBef>
                <a:spcPts val="0"/>
              </a:spcBef>
              <a:spcAft>
                <a:spcPts val="0"/>
              </a:spcAft>
              <a:buNone/>
            </a:pPr>
            <a:r>
              <a:rPr lang="en-US" b="1" u="sng"/>
              <a:t>Parallel Version 1</a:t>
            </a:r>
            <a:endParaRPr b="1" u="sng"/>
          </a:p>
          <a:p>
            <a:pPr marL="457200" lvl="0" indent="-320040" algn="l" rtl="0">
              <a:spcBef>
                <a:spcPts val="0"/>
              </a:spcBef>
              <a:spcAft>
                <a:spcPts val="0"/>
              </a:spcAft>
              <a:buSzPts val="1440"/>
              <a:buChar char="►"/>
            </a:pPr>
            <a:r>
              <a:rPr lang="en-US"/>
              <a:t>Compile:	mpicc AlemanCookeFPv1.c -o mycode.exe</a:t>
            </a:r>
            <a:endParaRPr/>
          </a:p>
          <a:p>
            <a:pPr marL="457200" lvl="0" indent="-320040" algn="l" rtl="0">
              <a:spcBef>
                <a:spcPts val="0"/>
              </a:spcBef>
              <a:spcAft>
                <a:spcPts val="0"/>
              </a:spcAft>
              <a:buSzPts val="1440"/>
              <a:buChar char="►"/>
            </a:pPr>
            <a:r>
              <a:rPr lang="en-US"/>
              <a:t>Run: 		sbatch parv1script</a:t>
            </a:r>
            <a:endParaRPr/>
          </a:p>
          <a:p>
            <a:pPr marL="0" lvl="0" indent="0" algn="l" rtl="0">
              <a:spcBef>
                <a:spcPts val="0"/>
              </a:spcBef>
              <a:spcAft>
                <a:spcPts val="0"/>
              </a:spcAft>
              <a:buNone/>
            </a:pPr>
            <a:endParaRPr/>
          </a:p>
          <a:p>
            <a:pPr marL="0" lvl="0" indent="0" algn="l" rtl="0">
              <a:spcBef>
                <a:spcPts val="0"/>
              </a:spcBef>
              <a:spcAft>
                <a:spcPts val="0"/>
              </a:spcAft>
              <a:buNone/>
            </a:pPr>
            <a:r>
              <a:rPr lang="en-US" b="1" u="sng"/>
              <a:t>Parallel Version 2</a:t>
            </a:r>
            <a:endParaRPr b="1" u="sng"/>
          </a:p>
          <a:p>
            <a:pPr marL="457200" lvl="0" indent="-320040" algn="l" rtl="0">
              <a:spcBef>
                <a:spcPts val="0"/>
              </a:spcBef>
              <a:spcAft>
                <a:spcPts val="0"/>
              </a:spcAft>
              <a:buSzPts val="1440"/>
              <a:buChar char="►"/>
            </a:pPr>
            <a:r>
              <a:rPr lang="en-US"/>
              <a:t>Compile:	mpicc AlemanCookeFPv2.c -o mycode.exe</a:t>
            </a:r>
            <a:endParaRPr/>
          </a:p>
          <a:p>
            <a:pPr marL="457200" lvl="0" indent="-320040" algn="l" rtl="0">
              <a:spcBef>
                <a:spcPts val="0"/>
              </a:spcBef>
              <a:spcAft>
                <a:spcPts val="0"/>
              </a:spcAft>
              <a:buSzPts val="1440"/>
              <a:buChar char="►"/>
            </a:pPr>
            <a:r>
              <a:rPr lang="en-US"/>
              <a:t>Run: 		sbatch parv2script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title"/>
          </p:nvPr>
        </p:nvSpPr>
        <p:spPr>
          <a:xfrm>
            <a:off x="952400" y="144650"/>
            <a:ext cx="102870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US" sz="3600"/>
              <a:t>Execution Time for Version 1</a:t>
            </a:r>
            <a:endParaRPr sz="3600"/>
          </a:p>
          <a:p>
            <a:pPr marL="0" lvl="0" indent="0" algn="ctr" rtl="0">
              <a:spcBef>
                <a:spcPts val="0"/>
              </a:spcBef>
              <a:spcAft>
                <a:spcPts val="0"/>
              </a:spcAft>
              <a:buClr>
                <a:schemeClr val="lt2"/>
              </a:buClr>
              <a:buSzPts val="3600"/>
              <a:buFont typeface="Century Gothic"/>
              <a:buNone/>
            </a:pPr>
            <a:endParaRPr sz="3600"/>
          </a:p>
          <a:p>
            <a:pPr marL="0" lvl="0" indent="0" algn="l" rtl="0">
              <a:spcBef>
                <a:spcPts val="0"/>
              </a:spcBef>
              <a:spcAft>
                <a:spcPts val="0"/>
              </a:spcAft>
              <a:buClr>
                <a:schemeClr val="lt2"/>
              </a:buClr>
              <a:buSzPts val="3600"/>
              <a:buFont typeface="Century Gothic"/>
              <a:buNone/>
            </a:pPr>
            <a:endParaRPr sz="3600"/>
          </a:p>
        </p:txBody>
      </p:sp>
      <p:graphicFrame>
        <p:nvGraphicFramePr>
          <p:cNvPr id="271" name="Google Shape;271;p39"/>
          <p:cNvGraphicFramePr/>
          <p:nvPr/>
        </p:nvGraphicFramePr>
        <p:xfrm>
          <a:off x="952400" y="828975"/>
          <a:ext cx="10287000" cy="2473272"/>
        </p:xfrm>
        <a:graphic>
          <a:graphicData uri="http://schemas.openxmlformats.org/drawingml/2006/table">
            <a:tbl>
              <a:tblPr>
                <a:noFill/>
                <a:tableStyleId>{F0185C29-6DA4-4898-95AB-DDC4944B47DA}</a:tableStyleId>
              </a:tblPr>
              <a:tblGrid>
                <a:gridCol w="3429000"/>
                <a:gridCol w="3429000"/>
                <a:gridCol w="3429000"/>
              </a:tblGrid>
              <a:tr h="381000">
                <a:tc gridSpan="3">
                  <a:txBody>
                    <a:bodyPr/>
                    <a:lstStyle/>
                    <a:p>
                      <a:pPr marL="0" lvl="0" indent="0" algn="ctr" rtl="0">
                        <a:spcBef>
                          <a:spcPts val="0"/>
                        </a:spcBef>
                        <a:spcAft>
                          <a:spcPts val="0"/>
                        </a:spcAft>
                        <a:buNone/>
                      </a:pPr>
                      <a:r>
                        <a:rPr lang="en-US">
                          <a:solidFill>
                            <a:srgbClr val="FFFFFF"/>
                          </a:solidFill>
                        </a:rPr>
                        <a:t>Execution Times {seconds} for Parallel V1</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a:t>
                      </a:r>
                      <a:endParaRPr>
                        <a:solidFill>
                          <a:srgbClr val="FFFFFF"/>
                        </a:solidFill>
                      </a:endParaRPr>
                    </a:p>
                  </a:txBody>
                  <a:tcPr marL="91425" marR="91425" marT="91425" marB="91425"/>
                </a:tc>
                <a:tc gridSpan="2">
                  <a:txBody>
                    <a:bodyPr/>
                    <a:lstStyle/>
                    <a:p>
                      <a:pPr marL="0" lvl="0" indent="0" algn="ctr" rtl="0">
                        <a:spcBef>
                          <a:spcPts val="0"/>
                        </a:spcBef>
                        <a:spcAft>
                          <a:spcPts val="0"/>
                        </a:spcAft>
                        <a:buNone/>
                      </a:pPr>
                      <a:r>
                        <a:rPr lang="en-US">
                          <a:solidFill>
                            <a:srgbClr val="FFFFFF"/>
                          </a:solidFill>
                        </a:rPr>
                        <a:t>Problem Size (N)</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Proc (comm_sz)</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17790</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0.006464</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0.013669</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0.001318</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0.001352</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16</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0.001968</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0.003194</a:t>
                      </a:r>
                      <a:endParaRPr>
                        <a:solidFill>
                          <a:srgbClr val="FFFFFF"/>
                        </a:solidFill>
                      </a:endParaRPr>
                    </a:p>
                  </a:txBody>
                  <a:tcPr marL="91425" marR="91425" marT="91425" marB="91425"/>
                </a:tc>
              </a:tr>
            </a:tbl>
          </a:graphicData>
        </a:graphic>
      </p:graphicFrame>
      <p:pic>
        <p:nvPicPr>
          <p:cNvPr id="272" name="Google Shape;272;p39"/>
          <p:cNvPicPr preferRelativeResize="0"/>
          <p:nvPr/>
        </p:nvPicPr>
        <p:blipFill>
          <a:blip r:embed="rId3">
            <a:alphaModFix/>
          </a:blip>
          <a:stretch>
            <a:fillRect/>
          </a:stretch>
        </p:blipFill>
        <p:spPr>
          <a:xfrm>
            <a:off x="3001325" y="3297675"/>
            <a:ext cx="6189174" cy="3560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952400" y="144650"/>
            <a:ext cx="102870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US" sz="3600"/>
              <a:t>Execution Time for Version 2</a:t>
            </a:r>
            <a:endParaRPr/>
          </a:p>
          <a:p>
            <a:pPr marL="0" lvl="0" indent="0" algn="l" rtl="0">
              <a:spcBef>
                <a:spcPts val="0"/>
              </a:spcBef>
              <a:spcAft>
                <a:spcPts val="0"/>
              </a:spcAft>
              <a:buClr>
                <a:schemeClr val="lt2"/>
              </a:buClr>
              <a:buSzPts val="3600"/>
              <a:buFont typeface="Century Gothic"/>
              <a:buNone/>
            </a:pPr>
            <a:endParaRPr sz="3600"/>
          </a:p>
        </p:txBody>
      </p:sp>
      <p:graphicFrame>
        <p:nvGraphicFramePr>
          <p:cNvPr id="278" name="Google Shape;278;p40"/>
          <p:cNvGraphicFramePr/>
          <p:nvPr/>
        </p:nvGraphicFramePr>
        <p:xfrm>
          <a:off x="952400" y="828975"/>
          <a:ext cx="10287000" cy="2473272"/>
        </p:xfrm>
        <a:graphic>
          <a:graphicData uri="http://schemas.openxmlformats.org/drawingml/2006/table">
            <a:tbl>
              <a:tblPr>
                <a:noFill/>
                <a:tableStyleId>{F0185C29-6DA4-4898-95AB-DDC4944B47DA}</a:tableStyleId>
              </a:tblPr>
              <a:tblGrid>
                <a:gridCol w="3429000"/>
                <a:gridCol w="3429000"/>
                <a:gridCol w="3429000"/>
              </a:tblGrid>
              <a:tr h="381000">
                <a:tc gridSpan="3">
                  <a:txBody>
                    <a:bodyPr/>
                    <a:lstStyle/>
                    <a:p>
                      <a:pPr marL="0" lvl="0" indent="0" algn="ctr" rtl="0">
                        <a:spcBef>
                          <a:spcPts val="0"/>
                        </a:spcBef>
                        <a:spcAft>
                          <a:spcPts val="0"/>
                        </a:spcAft>
                        <a:buNone/>
                      </a:pPr>
                      <a:r>
                        <a:rPr lang="en-US">
                          <a:solidFill>
                            <a:srgbClr val="FFFFFF"/>
                          </a:solidFill>
                        </a:rPr>
                        <a:t>Execution Times {seconds} for Parallel V2</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a:t>
                      </a:r>
                      <a:endParaRPr>
                        <a:solidFill>
                          <a:srgbClr val="FFFFFF"/>
                        </a:solidFill>
                      </a:endParaRPr>
                    </a:p>
                  </a:txBody>
                  <a:tcPr marL="91425" marR="91425" marT="91425" marB="91425"/>
                </a:tc>
                <a:tc gridSpan="2">
                  <a:txBody>
                    <a:bodyPr/>
                    <a:lstStyle/>
                    <a:p>
                      <a:pPr marL="0" lvl="0" indent="0" algn="ctr" rtl="0">
                        <a:spcBef>
                          <a:spcPts val="0"/>
                        </a:spcBef>
                        <a:spcAft>
                          <a:spcPts val="0"/>
                        </a:spcAft>
                        <a:buNone/>
                      </a:pPr>
                      <a:r>
                        <a:rPr lang="en-US">
                          <a:solidFill>
                            <a:srgbClr val="FFFFFF"/>
                          </a:solidFill>
                        </a:rPr>
                        <a:t>Problem Size (N)</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Proc (comm_sz)</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17790</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0.017046</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0.242349</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0.007855</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0.024557</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16</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0.02153</a:t>
                      </a:r>
                      <a:endParaRPr>
                        <a:solidFill>
                          <a:srgbClr val="FFFFFF"/>
                        </a:solidFill>
                      </a:endParaRPr>
                    </a:p>
                  </a:txBody>
                  <a:tcPr marL="91425" marR="91425" marT="91425" marB="91425"/>
                </a:tc>
                <a:tc>
                  <a:txBody>
                    <a:bodyPr/>
                    <a:lstStyle/>
                    <a:p>
                      <a:pPr marL="0" lvl="0" indent="0" algn="ctr" rtl="0">
                        <a:lnSpc>
                          <a:spcPct val="115000"/>
                        </a:lnSpc>
                        <a:spcBef>
                          <a:spcPts val="0"/>
                        </a:spcBef>
                        <a:spcAft>
                          <a:spcPts val="0"/>
                        </a:spcAft>
                        <a:buNone/>
                      </a:pPr>
                      <a:r>
                        <a:rPr lang="en-US">
                          <a:solidFill>
                            <a:srgbClr val="FFFFFF"/>
                          </a:solidFill>
                        </a:rPr>
                        <a:t>0.042804</a:t>
                      </a:r>
                      <a:endParaRPr>
                        <a:solidFill>
                          <a:srgbClr val="FFFFFF"/>
                        </a:solidFill>
                      </a:endParaRPr>
                    </a:p>
                  </a:txBody>
                  <a:tcPr marL="91425" marR="91425" marT="91425" marB="91425"/>
                </a:tc>
              </a:tr>
            </a:tbl>
          </a:graphicData>
        </a:graphic>
      </p:graphicFrame>
      <p:pic>
        <p:nvPicPr>
          <p:cNvPr id="279" name="Google Shape;279;p40"/>
          <p:cNvPicPr preferRelativeResize="0"/>
          <p:nvPr/>
        </p:nvPicPr>
        <p:blipFill>
          <a:blip r:embed="rId3">
            <a:alphaModFix/>
          </a:blip>
          <a:stretch>
            <a:fillRect/>
          </a:stretch>
        </p:blipFill>
        <p:spPr>
          <a:xfrm>
            <a:off x="3001325" y="3297675"/>
            <a:ext cx="6189151" cy="3560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952400" y="452725"/>
            <a:ext cx="102870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US" sz="3600"/>
              <a:t>Speedup for Version 1</a:t>
            </a:r>
            <a:endParaRPr/>
          </a:p>
          <a:p>
            <a:pPr marL="0" lvl="0" indent="0" algn="l" rtl="0">
              <a:spcBef>
                <a:spcPts val="0"/>
              </a:spcBef>
              <a:spcAft>
                <a:spcPts val="0"/>
              </a:spcAft>
              <a:buClr>
                <a:schemeClr val="lt2"/>
              </a:buClr>
              <a:buSzPts val="3600"/>
              <a:buFont typeface="Century Gothic"/>
              <a:buNone/>
            </a:pPr>
            <a:endParaRPr sz="3600"/>
          </a:p>
        </p:txBody>
      </p:sp>
      <p:graphicFrame>
        <p:nvGraphicFramePr>
          <p:cNvPr id="285" name="Google Shape;285;p41"/>
          <p:cNvGraphicFramePr/>
          <p:nvPr/>
        </p:nvGraphicFramePr>
        <p:xfrm>
          <a:off x="1099850" y="1257575"/>
          <a:ext cx="10287000" cy="1981050"/>
        </p:xfrm>
        <a:graphic>
          <a:graphicData uri="http://schemas.openxmlformats.org/drawingml/2006/table">
            <a:tbl>
              <a:tblPr>
                <a:noFill/>
                <a:tableStyleId>{F0185C29-6DA4-4898-95AB-DDC4944B47DA}</a:tableStyleId>
              </a:tblPr>
              <a:tblGrid>
                <a:gridCol w="3429000"/>
                <a:gridCol w="3429000"/>
                <a:gridCol w="3429000"/>
              </a:tblGrid>
              <a:tr h="381000">
                <a:tc gridSpan="3">
                  <a:txBody>
                    <a:bodyPr/>
                    <a:lstStyle/>
                    <a:p>
                      <a:pPr marL="0" lvl="0" indent="0" algn="ctr" rtl="0">
                        <a:spcBef>
                          <a:spcPts val="0"/>
                        </a:spcBef>
                        <a:spcAft>
                          <a:spcPts val="0"/>
                        </a:spcAft>
                        <a:buNone/>
                      </a:pPr>
                      <a:r>
                        <a:rPr lang="en-US">
                          <a:solidFill>
                            <a:srgbClr val="FFFFFF"/>
                          </a:solidFill>
                        </a:rPr>
                        <a:t>Speedup  {seconds} for Parallel V1</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a:t>
                      </a:r>
                      <a:endParaRPr>
                        <a:solidFill>
                          <a:srgbClr val="FFFFFF"/>
                        </a:solidFill>
                      </a:endParaRPr>
                    </a:p>
                  </a:txBody>
                  <a:tcPr marL="91425" marR="91425" marT="91425" marB="91425"/>
                </a:tc>
                <a:tc gridSpan="2">
                  <a:txBody>
                    <a:bodyPr/>
                    <a:lstStyle/>
                    <a:p>
                      <a:pPr marL="0" lvl="0" indent="0" algn="ctr" rtl="0">
                        <a:spcBef>
                          <a:spcPts val="0"/>
                        </a:spcBef>
                        <a:spcAft>
                          <a:spcPts val="0"/>
                        </a:spcAft>
                        <a:buNone/>
                      </a:pPr>
                      <a:r>
                        <a:rPr lang="en-US">
                          <a:solidFill>
                            <a:srgbClr val="FFFFFF"/>
                          </a:solidFill>
                        </a:rPr>
                        <a:t>Problem Size (N)</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Proc (comm_sz)</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17790</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4.904400607</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10.1102071</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3.284552846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4.279586725</a:t>
                      </a:r>
                      <a:endParaRPr>
                        <a:solidFill>
                          <a:srgbClr val="FFFFFF"/>
                        </a:solidFill>
                      </a:endParaRPr>
                    </a:p>
                  </a:txBody>
                  <a:tcPr marL="91425" marR="91425" marT="91425" marB="91425"/>
                </a:tc>
              </a:tr>
            </a:tbl>
          </a:graphicData>
        </a:graphic>
      </p:graphicFrame>
      <p:pic>
        <p:nvPicPr>
          <p:cNvPr id="286" name="Google Shape;286;p41"/>
          <p:cNvPicPr preferRelativeResize="0"/>
          <p:nvPr/>
        </p:nvPicPr>
        <p:blipFill>
          <a:blip r:embed="rId3">
            <a:alphaModFix/>
          </a:blip>
          <a:stretch>
            <a:fillRect/>
          </a:stretch>
        </p:blipFill>
        <p:spPr>
          <a:xfrm>
            <a:off x="3123200" y="3219575"/>
            <a:ext cx="6240311" cy="3638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952400" y="452725"/>
            <a:ext cx="102870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US" sz="3600"/>
              <a:t>Speedup for Version 2</a:t>
            </a:r>
            <a:endParaRPr/>
          </a:p>
          <a:p>
            <a:pPr marL="0" lvl="0" indent="0" algn="l" rtl="0">
              <a:spcBef>
                <a:spcPts val="0"/>
              </a:spcBef>
              <a:spcAft>
                <a:spcPts val="0"/>
              </a:spcAft>
              <a:buClr>
                <a:schemeClr val="lt2"/>
              </a:buClr>
              <a:buSzPts val="3600"/>
              <a:buFont typeface="Century Gothic"/>
              <a:buNone/>
            </a:pPr>
            <a:endParaRPr sz="3600"/>
          </a:p>
        </p:txBody>
      </p:sp>
      <p:graphicFrame>
        <p:nvGraphicFramePr>
          <p:cNvPr id="292" name="Google Shape;292;p42"/>
          <p:cNvGraphicFramePr/>
          <p:nvPr/>
        </p:nvGraphicFramePr>
        <p:xfrm>
          <a:off x="1099850" y="1257575"/>
          <a:ext cx="10287000" cy="1981050"/>
        </p:xfrm>
        <a:graphic>
          <a:graphicData uri="http://schemas.openxmlformats.org/drawingml/2006/table">
            <a:tbl>
              <a:tblPr>
                <a:noFill/>
                <a:tableStyleId>{F0185C29-6DA4-4898-95AB-DDC4944B47DA}</a:tableStyleId>
              </a:tblPr>
              <a:tblGrid>
                <a:gridCol w="3429000"/>
                <a:gridCol w="3429000"/>
                <a:gridCol w="3429000"/>
              </a:tblGrid>
              <a:tr h="381000">
                <a:tc gridSpan="3">
                  <a:txBody>
                    <a:bodyPr/>
                    <a:lstStyle/>
                    <a:p>
                      <a:pPr marL="0" lvl="0" indent="0" algn="ctr" rtl="0">
                        <a:spcBef>
                          <a:spcPts val="0"/>
                        </a:spcBef>
                        <a:spcAft>
                          <a:spcPts val="0"/>
                        </a:spcAft>
                        <a:buNone/>
                      </a:pPr>
                      <a:r>
                        <a:rPr lang="en-US">
                          <a:solidFill>
                            <a:srgbClr val="FFFFFF"/>
                          </a:solidFill>
                        </a:rPr>
                        <a:t>Speedup  {seconds} for Parallel V2</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a:t>
                      </a:r>
                      <a:endParaRPr>
                        <a:solidFill>
                          <a:srgbClr val="FFFFFF"/>
                        </a:solidFill>
                      </a:endParaRPr>
                    </a:p>
                  </a:txBody>
                  <a:tcPr marL="91425" marR="91425" marT="91425" marB="91425"/>
                </a:tc>
                <a:tc gridSpan="2">
                  <a:txBody>
                    <a:bodyPr/>
                    <a:lstStyle/>
                    <a:p>
                      <a:pPr marL="0" lvl="0" indent="0" algn="ctr" rtl="0">
                        <a:spcBef>
                          <a:spcPts val="0"/>
                        </a:spcBef>
                        <a:spcAft>
                          <a:spcPts val="0"/>
                        </a:spcAft>
                        <a:buNone/>
                      </a:pPr>
                      <a:r>
                        <a:rPr lang="en-US">
                          <a:solidFill>
                            <a:srgbClr val="FFFFFF"/>
                          </a:solidFill>
                        </a:rPr>
                        <a:t>Problem Size (N)</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Proc (comm_sz)</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17790</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2.17008275</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9.86883577</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0.791732466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5.66183067</a:t>
                      </a:r>
                      <a:endParaRPr>
                        <a:solidFill>
                          <a:srgbClr val="FFFFFF"/>
                        </a:solidFill>
                      </a:endParaRPr>
                    </a:p>
                  </a:txBody>
                  <a:tcPr marL="91425" marR="91425" marT="91425" marB="91425"/>
                </a:tc>
              </a:tr>
            </a:tbl>
          </a:graphicData>
        </a:graphic>
      </p:graphicFrame>
      <p:pic>
        <p:nvPicPr>
          <p:cNvPr id="293" name="Google Shape;293;p42"/>
          <p:cNvPicPr preferRelativeResize="0"/>
          <p:nvPr/>
        </p:nvPicPr>
        <p:blipFill>
          <a:blip r:embed="rId3">
            <a:alphaModFix/>
          </a:blip>
          <a:stretch>
            <a:fillRect/>
          </a:stretch>
        </p:blipFill>
        <p:spPr>
          <a:xfrm>
            <a:off x="3123188" y="3219575"/>
            <a:ext cx="6240322" cy="3638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964400" y="452725"/>
            <a:ext cx="104208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US" sz="3600"/>
              <a:t>Efficiency for Version 1</a:t>
            </a:r>
            <a:endParaRPr/>
          </a:p>
          <a:p>
            <a:pPr marL="0" lvl="0" indent="0" algn="l" rtl="0">
              <a:spcBef>
                <a:spcPts val="0"/>
              </a:spcBef>
              <a:spcAft>
                <a:spcPts val="0"/>
              </a:spcAft>
              <a:buClr>
                <a:schemeClr val="lt2"/>
              </a:buClr>
              <a:buSzPts val="3600"/>
              <a:buFont typeface="Century Gothic"/>
              <a:buNone/>
            </a:pPr>
            <a:endParaRPr sz="3600"/>
          </a:p>
        </p:txBody>
      </p:sp>
      <p:graphicFrame>
        <p:nvGraphicFramePr>
          <p:cNvPr id="299" name="Google Shape;299;p43"/>
          <p:cNvGraphicFramePr/>
          <p:nvPr/>
        </p:nvGraphicFramePr>
        <p:xfrm>
          <a:off x="1019475" y="1190625"/>
          <a:ext cx="10287000" cy="1981050"/>
        </p:xfrm>
        <a:graphic>
          <a:graphicData uri="http://schemas.openxmlformats.org/drawingml/2006/table">
            <a:tbl>
              <a:tblPr>
                <a:noFill/>
                <a:tableStyleId>{F0185C29-6DA4-4898-95AB-DDC4944B47DA}</a:tableStyleId>
              </a:tblPr>
              <a:tblGrid>
                <a:gridCol w="3429000"/>
                <a:gridCol w="3429000"/>
                <a:gridCol w="3429000"/>
              </a:tblGrid>
              <a:tr h="381000">
                <a:tc gridSpan="3">
                  <a:txBody>
                    <a:bodyPr/>
                    <a:lstStyle/>
                    <a:p>
                      <a:pPr marL="0" lvl="0" indent="0" algn="ctr" rtl="0">
                        <a:spcBef>
                          <a:spcPts val="0"/>
                        </a:spcBef>
                        <a:spcAft>
                          <a:spcPts val="0"/>
                        </a:spcAft>
                        <a:buNone/>
                      </a:pPr>
                      <a:r>
                        <a:rPr lang="en-US">
                          <a:solidFill>
                            <a:srgbClr val="FFFFFF"/>
                          </a:solidFill>
                        </a:rPr>
                        <a:t>Efficiency {seconds} for Parallel V1</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a:t>
                      </a:r>
                      <a:endParaRPr>
                        <a:solidFill>
                          <a:srgbClr val="FFFFFF"/>
                        </a:solidFill>
                      </a:endParaRPr>
                    </a:p>
                  </a:txBody>
                  <a:tcPr marL="91425" marR="91425" marT="91425" marB="91425"/>
                </a:tc>
                <a:tc gridSpan="2">
                  <a:txBody>
                    <a:bodyPr/>
                    <a:lstStyle/>
                    <a:p>
                      <a:pPr marL="0" lvl="0" indent="0" algn="ctr" rtl="0">
                        <a:spcBef>
                          <a:spcPts val="0"/>
                        </a:spcBef>
                        <a:spcAft>
                          <a:spcPts val="0"/>
                        </a:spcAft>
                        <a:buNone/>
                      </a:pPr>
                      <a:r>
                        <a:rPr lang="en-US">
                          <a:solidFill>
                            <a:srgbClr val="FFFFFF"/>
                          </a:solidFill>
                        </a:rPr>
                        <a:t>Problem Size (N)</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Proc (comm_sz)</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17790</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0.613050076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1.263775888</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0.205284553</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0.26747417</a:t>
                      </a:r>
                      <a:endParaRPr>
                        <a:solidFill>
                          <a:srgbClr val="FFFFFF"/>
                        </a:solidFill>
                      </a:endParaRPr>
                    </a:p>
                  </a:txBody>
                  <a:tcPr marL="91425" marR="91425" marT="91425" marB="91425"/>
                </a:tc>
              </a:tr>
            </a:tbl>
          </a:graphicData>
        </a:graphic>
      </p:graphicFrame>
      <p:pic>
        <p:nvPicPr>
          <p:cNvPr id="300" name="Google Shape;300;p43"/>
          <p:cNvPicPr preferRelativeResize="0"/>
          <p:nvPr/>
        </p:nvPicPr>
        <p:blipFill>
          <a:blip r:embed="rId3">
            <a:alphaModFix/>
          </a:blip>
          <a:stretch>
            <a:fillRect/>
          </a:stretch>
        </p:blipFill>
        <p:spPr>
          <a:xfrm>
            <a:off x="2611988" y="3152625"/>
            <a:ext cx="7101966" cy="3705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964400" y="452725"/>
            <a:ext cx="10420800" cy="140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Century Gothic"/>
              <a:buNone/>
            </a:pPr>
            <a:r>
              <a:rPr lang="en-US" sz="3600"/>
              <a:t>Efficiency for Version 2</a:t>
            </a:r>
            <a:endParaRPr/>
          </a:p>
          <a:p>
            <a:pPr marL="0" lvl="0" indent="0" algn="l" rtl="0">
              <a:spcBef>
                <a:spcPts val="0"/>
              </a:spcBef>
              <a:spcAft>
                <a:spcPts val="0"/>
              </a:spcAft>
              <a:buClr>
                <a:schemeClr val="lt2"/>
              </a:buClr>
              <a:buSzPts val="3600"/>
              <a:buFont typeface="Century Gothic"/>
              <a:buNone/>
            </a:pPr>
            <a:endParaRPr sz="3600"/>
          </a:p>
        </p:txBody>
      </p:sp>
      <p:graphicFrame>
        <p:nvGraphicFramePr>
          <p:cNvPr id="306" name="Google Shape;306;p44"/>
          <p:cNvGraphicFramePr/>
          <p:nvPr/>
        </p:nvGraphicFramePr>
        <p:xfrm>
          <a:off x="1019475" y="1190625"/>
          <a:ext cx="10287000" cy="1981050"/>
        </p:xfrm>
        <a:graphic>
          <a:graphicData uri="http://schemas.openxmlformats.org/drawingml/2006/table">
            <a:tbl>
              <a:tblPr>
                <a:noFill/>
                <a:tableStyleId>{F0185C29-6DA4-4898-95AB-DDC4944B47DA}</a:tableStyleId>
              </a:tblPr>
              <a:tblGrid>
                <a:gridCol w="3429000"/>
                <a:gridCol w="3429000"/>
                <a:gridCol w="3429000"/>
              </a:tblGrid>
              <a:tr h="381000">
                <a:tc gridSpan="3">
                  <a:txBody>
                    <a:bodyPr/>
                    <a:lstStyle/>
                    <a:p>
                      <a:pPr marL="0" lvl="0" indent="0" algn="ctr" rtl="0">
                        <a:spcBef>
                          <a:spcPts val="0"/>
                        </a:spcBef>
                        <a:spcAft>
                          <a:spcPts val="0"/>
                        </a:spcAft>
                        <a:buNone/>
                      </a:pPr>
                      <a:r>
                        <a:rPr lang="en-US">
                          <a:solidFill>
                            <a:srgbClr val="FFFFFF"/>
                          </a:solidFill>
                        </a:rPr>
                        <a:t>Efficiency {seconds} for Parallel v2</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a:t>
                      </a:r>
                      <a:endParaRPr>
                        <a:solidFill>
                          <a:srgbClr val="FFFFFF"/>
                        </a:solidFill>
                      </a:endParaRPr>
                    </a:p>
                  </a:txBody>
                  <a:tcPr marL="91425" marR="91425" marT="91425" marB="91425"/>
                </a:tc>
                <a:tc gridSpan="2">
                  <a:txBody>
                    <a:bodyPr/>
                    <a:lstStyle/>
                    <a:p>
                      <a:pPr marL="0" lvl="0" indent="0" algn="ctr" rtl="0">
                        <a:spcBef>
                          <a:spcPts val="0"/>
                        </a:spcBef>
                        <a:spcAft>
                          <a:spcPts val="0"/>
                        </a:spcAft>
                        <a:buNone/>
                      </a:pPr>
                      <a:r>
                        <a:rPr lang="en-US">
                          <a:solidFill>
                            <a:srgbClr val="FFFFFF"/>
                          </a:solidFill>
                        </a:rPr>
                        <a:t>Problem Size (N)</a:t>
                      </a:r>
                      <a:endParaRPr>
                        <a:solidFill>
                          <a:srgbClr val="FFFFFF"/>
                        </a:solidFill>
                      </a:endParaRPr>
                    </a:p>
                  </a:txBody>
                  <a:tcPr marL="91425" marR="91425" marT="91425" marB="91425">
                    <a:lnR w="12625" cap="flat" cmpd="sng">
                      <a:solidFill>
                        <a:srgbClr val="000000"/>
                      </a:solidFill>
                      <a:prstDash val="solid"/>
                      <a:round/>
                      <a:headEnd type="none" w="sm" len="sm"/>
                      <a:tailEnd type="none" w="sm" len="sm"/>
                    </a:lnR>
                  </a:tcPr>
                </a:tc>
                <a:tc hMerge="1">
                  <a:txBody>
                    <a:bodyPr/>
                    <a:lstStyle/>
                    <a:p>
                      <a:endParaRPr lang="en-US"/>
                    </a:p>
                  </a:txBody>
                  <a:tcPr/>
                </a:tc>
              </a:tr>
              <a:tr h="381000">
                <a:tc>
                  <a:txBody>
                    <a:bodyPr/>
                    <a:lstStyle/>
                    <a:p>
                      <a:pPr marL="0" lvl="0" indent="0" algn="ctr" rtl="0">
                        <a:spcBef>
                          <a:spcPts val="0"/>
                        </a:spcBef>
                        <a:spcAft>
                          <a:spcPts val="0"/>
                        </a:spcAft>
                        <a:buNone/>
                      </a:pPr>
                      <a:r>
                        <a:rPr lang="en-US">
                          <a:solidFill>
                            <a:srgbClr val="FFFFFF"/>
                          </a:solidFill>
                        </a:rPr>
                        <a:t># Proc (comm_sz)</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17790</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8</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0.271260344</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1.233604471</a:t>
                      </a:r>
                      <a:endParaRPr>
                        <a:solidFill>
                          <a:srgbClr val="FFFFFF"/>
                        </a:solidFill>
                      </a:endParaRPr>
                    </a:p>
                  </a:txBody>
                  <a:tcPr marL="91425" marR="91425" marT="91425" marB="91425"/>
                </a:tc>
              </a:tr>
              <a:tr h="381000">
                <a:tc>
                  <a:txBody>
                    <a:bodyPr/>
                    <a:lstStyle/>
                    <a:p>
                      <a:pPr marL="0" lvl="0" indent="0" algn="ctr" rtl="0">
                        <a:spcBef>
                          <a:spcPts val="0"/>
                        </a:spcBef>
                        <a:spcAft>
                          <a:spcPts val="0"/>
                        </a:spcAft>
                        <a:buNone/>
                      </a:pPr>
                      <a:r>
                        <a:rPr lang="en-US">
                          <a:solidFill>
                            <a:srgbClr val="FFFFFF"/>
                          </a:solidFill>
                        </a:rPr>
                        <a:t>16</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0.049483279</a:t>
                      </a:r>
                      <a:endParaRPr>
                        <a:solidFill>
                          <a:srgbClr val="FFFFFF"/>
                        </a:solidFill>
                      </a:endParaRPr>
                    </a:p>
                  </a:txBody>
                  <a:tcPr marL="91425" marR="91425" marT="91425" marB="91425"/>
                </a:tc>
                <a:tc>
                  <a:txBody>
                    <a:bodyPr/>
                    <a:lstStyle/>
                    <a:p>
                      <a:pPr marL="0" lvl="0" indent="0" algn="ctr" rtl="0">
                        <a:spcBef>
                          <a:spcPts val="0"/>
                        </a:spcBef>
                        <a:spcAft>
                          <a:spcPts val="0"/>
                        </a:spcAft>
                        <a:buNone/>
                      </a:pPr>
                      <a:r>
                        <a:rPr lang="en-US">
                          <a:solidFill>
                            <a:srgbClr val="FFFFFF"/>
                          </a:solidFill>
                        </a:rPr>
                        <a:t>0.353864417</a:t>
                      </a:r>
                      <a:endParaRPr>
                        <a:solidFill>
                          <a:srgbClr val="FFFFFF"/>
                        </a:solidFill>
                      </a:endParaRPr>
                    </a:p>
                  </a:txBody>
                  <a:tcPr marL="91425" marR="91425" marT="91425" marB="91425"/>
                </a:tc>
              </a:tr>
            </a:tbl>
          </a:graphicData>
        </a:graphic>
      </p:graphicFrame>
      <p:pic>
        <p:nvPicPr>
          <p:cNvPr id="307" name="Google Shape;307;p44"/>
          <p:cNvPicPr preferRelativeResize="0"/>
          <p:nvPr/>
        </p:nvPicPr>
        <p:blipFill>
          <a:blip r:embed="rId3">
            <a:alphaModFix/>
          </a:blip>
          <a:stretch>
            <a:fillRect/>
          </a:stretch>
        </p:blipFill>
        <p:spPr>
          <a:xfrm>
            <a:off x="2612000" y="3152625"/>
            <a:ext cx="7230079" cy="3772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Conclusions:</a:t>
            </a:r>
            <a:endParaRPr/>
          </a:p>
        </p:txBody>
      </p:sp>
      <p:sp>
        <p:nvSpPr>
          <p:cNvPr id="313" name="Google Shape;313;p4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Parallel Version 1 was faster than Serial and Parallel Version 2</a:t>
            </a:r>
            <a:endParaRPr/>
          </a:p>
          <a:p>
            <a:pPr marL="342900" lvl="0" indent="0" algn="l" rtl="0">
              <a:spcBef>
                <a:spcPts val="0"/>
              </a:spcBef>
              <a:spcAft>
                <a:spcPts val="0"/>
              </a:spcAft>
              <a:buNone/>
            </a:pPr>
            <a:endParaRPr/>
          </a:p>
          <a:p>
            <a:pPr marL="342900" lvl="0" indent="-332740" algn="l" rtl="0">
              <a:spcBef>
                <a:spcPts val="0"/>
              </a:spcBef>
              <a:spcAft>
                <a:spcPts val="0"/>
              </a:spcAft>
              <a:buSzPts val="1440"/>
              <a:buChar char="►"/>
            </a:pPr>
            <a:r>
              <a:rPr lang="en-US"/>
              <a:t>Using 8 processes was more efficient overall than 1 or 16 processes</a:t>
            </a:r>
            <a:endParaRPr/>
          </a:p>
          <a:p>
            <a:pPr marL="342900" lvl="0" indent="0" algn="l" rtl="0">
              <a:spcBef>
                <a:spcPts val="0"/>
              </a:spcBef>
              <a:spcAft>
                <a:spcPts val="0"/>
              </a:spcAft>
              <a:buNone/>
            </a:pPr>
            <a:endParaRPr/>
          </a:p>
          <a:p>
            <a:pPr marL="342900" lvl="0" indent="-332740" algn="l" rtl="0">
              <a:spcBef>
                <a:spcPts val="0"/>
              </a:spcBef>
              <a:spcAft>
                <a:spcPts val="0"/>
              </a:spcAft>
              <a:buSzPts val="1440"/>
              <a:buChar char="►"/>
            </a:pPr>
            <a:r>
              <a:rPr lang="en-US"/>
              <a:t>Version 1 uses send and receive to share the text array</a:t>
            </a:r>
            <a:endParaRPr/>
          </a:p>
          <a:p>
            <a:pPr marL="342900" lvl="0" indent="0" algn="l" rtl="0">
              <a:spcBef>
                <a:spcPts val="0"/>
              </a:spcBef>
              <a:spcAft>
                <a:spcPts val="0"/>
              </a:spcAft>
              <a:buNone/>
            </a:pPr>
            <a:endParaRPr/>
          </a:p>
          <a:p>
            <a:pPr marL="342900" lvl="0" indent="-342900" algn="l" rtl="0">
              <a:spcBef>
                <a:spcPts val="0"/>
              </a:spcBef>
              <a:spcAft>
                <a:spcPts val="0"/>
              </a:spcAft>
              <a:buSzPts val="1600"/>
              <a:buChar char="►"/>
            </a:pPr>
            <a:r>
              <a:rPr lang="en-US"/>
              <a:t>Version 2 uses reduce, but slower because each process is looking through the text file</a:t>
            </a:r>
            <a:endParaRPr/>
          </a:p>
          <a:p>
            <a:pPr marL="34290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Next Steps:</a:t>
            </a:r>
            <a:endParaRPr/>
          </a:p>
        </p:txBody>
      </p:sp>
      <p:sp>
        <p:nvSpPr>
          <p:cNvPr id="319" name="Google Shape;319;p4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Create an emotional word comparative table and count the number of times each emotional word was used</a:t>
            </a:r>
            <a:endParaRPr/>
          </a:p>
          <a:p>
            <a:pPr marL="342900" lvl="0" indent="-342900" algn="l" rtl="0">
              <a:spcBef>
                <a:spcPts val="0"/>
              </a:spcBef>
              <a:spcAft>
                <a:spcPts val="0"/>
              </a:spcAft>
              <a:buSzPts val="1600"/>
              <a:buChar char="►"/>
            </a:pPr>
            <a:r>
              <a:rPr lang="en-US"/>
              <a:t>Have a scale to determine if the article is considered emotionally biased. </a:t>
            </a:r>
            <a:endParaRPr/>
          </a:p>
          <a:p>
            <a:pPr marL="342900" lvl="0" indent="-342900" algn="l" rtl="0">
              <a:spcBef>
                <a:spcPts val="1000"/>
              </a:spcBef>
              <a:spcAft>
                <a:spcPts val="0"/>
              </a:spcAft>
              <a:buSzPts val="1600"/>
              <a:buChar char="►"/>
            </a:pPr>
            <a:r>
              <a:rPr lang="en-US"/>
              <a:t>Create a way to read in audio and video sources.</a:t>
            </a:r>
            <a:endParaRPr/>
          </a:p>
          <a:p>
            <a:pPr marL="342900" lvl="0" indent="-342900" algn="l" rtl="0">
              <a:spcBef>
                <a:spcPts val="1000"/>
              </a:spcBef>
              <a:spcAft>
                <a:spcPts val="0"/>
              </a:spcAft>
              <a:buSzPts val="1600"/>
              <a:buChar char="►"/>
            </a:pPr>
            <a:r>
              <a:rPr lang="en-US"/>
              <a:t>Determine other ways to rate possible bias rating of media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646109" y="202327"/>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Who do we believe?</a:t>
            </a:r>
            <a:endParaRPr/>
          </a:p>
        </p:txBody>
      </p:sp>
      <p:pic>
        <p:nvPicPr>
          <p:cNvPr id="160" name="Google Shape;160;p21" descr="Image result for meme fox news cnn quid pro quo"/>
          <p:cNvPicPr preferRelativeResize="0">
            <a:picLocks noGrp="1"/>
          </p:cNvPicPr>
          <p:nvPr>
            <p:ph type="body" idx="1"/>
          </p:nvPr>
        </p:nvPicPr>
        <p:blipFill rotWithShape="1">
          <a:blip r:embed="rId3">
            <a:alphaModFix/>
          </a:blip>
          <a:srcRect/>
          <a:stretch/>
        </p:blipFill>
        <p:spPr>
          <a:xfrm>
            <a:off x="1618059" y="1076326"/>
            <a:ext cx="7862269" cy="55026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Multi-layered and complicated problem.</a:t>
            </a:r>
            <a:endParaRPr/>
          </a:p>
        </p:txBody>
      </p:sp>
      <p:sp>
        <p:nvSpPr>
          <p:cNvPr id="166" name="Google Shape;166;p2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Some scientists and philosophers think that there is no such thing as objective truth, just a combination of every possible way to view an event.</a:t>
            </a:r>
            <a:endParaRPr/>
          </a:p>
          <a:p>
            <a:pPr marL="342900" lvl="0" indent="-342900" algn="l" rtl="0">
              <a:spcBef>
                <a:spcPts val="1000"/>
              </a:spcBef>
              <a:spcAft>
                <a:spcPts val="0"/>
              </a:spcAft>
              <a:buSzPts val="1600"/>
              <a:buChar char="►"/>
            </a:pPr>
            <a:r>
              <a:rPr lang="en-US"/>
              <a:t>Take chocolate for example. We can only study it via senses and tools currently created. Maybe in the future there will be a better tool that can detect the chocolate in a way not currently known. Since we don’t know all the ways in which one can observe an item or an event, there is no such thing as real objective truth. </a:t>
            </a:r>
            <a:endParaRPr/>
          </a:p>
          <a:p>
            <a:pPr marL="342900" lvl="0" indent="-342900" algn="l" rtl="0">
              <a:spcBef>
                <a:spcPts val="1000"/>
              </a:spcBef>
              <a:spcAft>
                <a:spcPts val="0"/>
              </a:spcAft>
              <a:buSzPts val="1600"/>
              <a:buChar char="►"/>
            </a:pPr>
            <a:r>
              <a:rPr lang="en-US"/>
              <a:t>This leads to what’s called post-modernism in philosophy.</a:t>
            </a: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Complications part 2:</a:t>
            </a:r>
            <a:endParaRPr/>
          </a:p>
        </p:txBody>
      </p:sp>
      <p:sp>
        <p:nvSpPr>
          <p:cNvPr id="172" name="Google Shape;172;p2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Post modernism says that there are a lot of different ways to validly look at anything. </a:t>
            </a:r>
            <a:endParaRPr/>
          </a:p>
          <a:p>
            <a:pPr marL="342900" lvl="0" indent="-342900" algn="l" rtl="0">
              <a:spcBef>
                <a:spcPts val="1000"/>
              </a:spcBef>
              <a:spcAft>
                <a:spcPts val="0"/>
              </a:spcAft>
              <a:buSzPts val="1600"/>
              <a:buChar char="►"/>
            </a:pPr>
            <a:r>
              <a:rPr lang="en-US"/>
              <a:t>Therefore,  many varied views can be valid about a particular subject.</a:t>
            </a:r>
            <a:endParaRPr/>
          </a:p>
          <a:p>
            <a:pPr marL="342900" lvl="0" indent="-342900" algn="l" rtl="0">
              <a:spcBef>
                <a:spcPts val="1000"/>
              </a:spcBef>
              <a:spcAft>
                <a:spcPts val="0"/>
              </a:spcAft>
              <a:buSzPts val="1600"/>
              <a:buChar char="►"/>
            </a:pPr>
            <a:r>
              <a:rPr lang="en-US"/>
              <a:t>In our earlier example, it turns out that both views are correct. The guy claimed he presumed there was quid pro quo, but he also claimed that he never heard directly about there being quid pro quo.</a:t>
            </a:r>
            <a:endParaRPr/>
          </a:p>
          <a:p>
            <a:pPr marL="342900" lvl="0" indent="-342900" algn="l" rtl="0">
              <a:spcBef>
                <a:spcPts val="1000"/>
              </a:spcBef>
              <a:spcAft>
                <a:spcPts val="0"/>
              </a:spcAft>
              <a:buSzPts val="1600"/>
              <a:buChar char="►"/>
            </a:pPr>
            <a:r>
              <a:rPr lang="en-US"/>
              <a:t>See, determining the truth is complicated.</a:t>
            </a:r>
            <a:endParaRPr/>
          </a:p>
          <a:p>
            <a:pPr marL="342900" lvl="0" indent="-241300" algn="l" rtl="0">
              <a:spcBef>
                <a:spcPts val="1000"/>
              </a:spcBef>
              <a:spcAft>
                <a:spcPts val="0"/>
              </a:spcAft>
              <a:buSzPts val="1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Hypothesis</a:t>
            </a:r>
            <a:endParaRPr/>
          </a:p>
        </p:txBody>
      </p:sp>
      <p:sp>
        <p:nvSpPr>
          <p:cNvPr id="178" name="Google Shape;178;p2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Because emotional language can be a tool used to manipulate, we think that articles that contain more emotionally charged words are more biased than articles that contain less emotionally charged words.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Our idea</a:t>
            </a:r>
            <a:endParaRPr/>
          </a:p>
        </p:txBody>
      </p:sp>
      <p:sp>
        <p:nvSpPr>
          <p:cNvPr id="184" name="Google Shape;184;p2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dirty="0"/>
              <a:t>Use a computer algorithm to read through media sources, whether it is audio, video, or text format, and determine a rating of how biased the article </a:t>
            </a:r>
            <a:r>
              <a:rPr lang="en-US" dirty="0" smtClean="0"/>
              <a:t>is by counting the total amount of emotional words. </a:t>
            </a:r>
            <a:endParaRPr dirty="0"/>
          </a:p>
          <a:p>
            <a:pPr marL="342900" lvl="0" indent="-342900" algn="l" rtl="0">
              <a:spcBef>
                <a:spcPts val="1000"/>
              </a:spcBef>
              <a:spcAft>
                <a:spcPts val="0"/>
              </a:spcAft>
              <a:buSzPts val="1600"/>
              <a:buChar char="►"/>
            </a:pPr>
            <a:r>
              <a:rPr lang="en-US" dirty="0"/>
              <a:t>Because of the large data size of all the media, using parallel programming to do this task will be much more efficient.</a:t>
            </a:r>
            <a:endParaRPr dirty="0"/>
          </a:p>
          <a:p>
            <a:pPr marL="342900" lvl="0" indent="-342900" algn="l" rtl="0">
              <a:spcBef>
                <a:spcPts val="1000"/>
              </a:spcBef>
              <a:spcAft>
                <a:spcPts val="0"/>
              </a:spcAft>
              <a:buSzPts val="1600"/>
              <a:buChar char="►"/>
            </a:pPr>
            <a:r>
              <a:rPr lang="en-US" dirty="0"/>
              <a:t>This program is the initial step to this idea. The goal here is to read in any text file and use parallel programming to get the total word count</a:t>
            </a:r>
            <a:r>
              <a:rPr lang="en-US" dirty="0" smtClean="0"/>
              <a:t>. We are not comparing emotional words yet.</a:t>
            </a:r>
            <a:endParaRPr dirty="0"/>
          </a:p>
          <a:p>
            <a:pPr marL="0" lvl="0" indent="0" algn="l" rtl="0">
              <a:spcBef>
                <a:spcPts val="1000"/>
              </a:spcBef>
              <a:spcAft>
                <a:spcPts val="0"/>
              </a:spcAft>
              <a:buSzPts val="16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First Steps</a:t>
            </a:r>
            <a:endParaRPr/>
          </a:p>
        </p:txBody>
      </p:sp>
      <p:sp>
        <p:nvSpPr>
          <p:cNvPr id="190" name="Google Shape;190;p2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a:t>Create an algorithm that can open a file and read through all the words. </a:t>
            </a:r>
            <a:endParaRPr/>
          </a:p>
          <a:p>
            <a:pPr marL="342900" lvl="0" indent="-342900" algn="l" rtl="0">
              <a:spcBef>
                <a:spcPts val="1000"/>
              </a:spcBef>
              <a:spcAft>
                <a:spcPts val="0"/>
              </a:spcAft>
              <a:buSzPts val="1600"/>
              <a:buChar char="►"/>
            </a:pPr>
            <a:r>
              <a:rPr lang="en-US"/>
              <a:t>Take that input file and store it in a global array, line by line. </a:t>
            </a:r>
            <a:endParaRPr/>
          </a:p>
          <a:p>
            <a:pPr marL="342900" lvl="0" indent="-342900" algn="l" rtl="0">
              <a:spcBef>
                <a:spcPts val="1000"/>
              </a:spcBef>
              <a:spcAft>
                <a:spcPts val="0"/>
              </a:spcAft>
              <a:buSzPts val="1600"/>
              <a:buChar char="►"/>
            </a:pPr>
            <a:r>
              <a:rPr lang="en-US"/>
              <a:t>Split up the array evenly so that each process handles the same amount of text lines for the best efficiency.</a:t>
            </a:r>
            <a:endParaRPr/>
          </a:p>
          <a:p>
            <a:pPr marL="342900" lvl="0" indent="-342900" algn="l" rtl="0">
              <a:spcBef>
                <a:spcPts val="1000"/>
              </a:spcBef>
              <a:spcAft>
                <a:spcPts val="0"/>
              </a:spcAft>
              <a:buSzPts val="1600"/>
              <a:buChar char="►"/>
            </a:pPr>
            <a:r>
              <a:rPr lang="en-US"/>
              <a:t>For example, if there are 800 lines that were transcribed from a news video, and we had 8 processes we could use, then each process would handle 100 lines. </a:t>
            </a:r>
            <a:endParaRPr/>
          </a:p>
          <a:p>
            <a:pPr marL="342900" lvl="0" indent="-332740" algn="l" rtl="0">
              <a:spcBef>
                <a:spcPts val="1000"/>
              </a:spcBef>
              <a:spcAft>
                <a:spcPts val="0"/>
              </a:spcAft>
              <a:buSzPts val="1440"/>
              <a:buChar char="►"/>
            </a:pPr>
            <a:r>
              <a:rPr lang="en-US"/>
              <a:t>Each process calculates the number of words in their given text lines</a:t>
            </a:r>
            <a:endParaRPr/>
          </a:p>
          <a:p>
            <a:pPr marL="342900" lvl="0" indent="-332740" algn="l" rtl="0">
              <a:spcBef>
                <a:spcPts val="1000"/>
              </a:spcBef>
              <a:spcAft>
                <a:spcPts val="0"/>
              </a:spcAft>
              <a:buSzPts val="1440"/>
              <a:buChar char="►"/>
            </a:pPr>
            <a:r>
              <a:rPr lang="en-US"/>
              <a:t>Process 0 handles any left over lines if the text lines don’t divide evenly</a:t>
            </a:r>
            <a:endParaRPr/>
          </a:p>
          <a:p>
            <a:pPr marL="0" lvl="0" indent="0" algn="l" rtl="0">
              <a:spcBef>
                <a:spcPts val="1000"/>
              </a:spcBef>
              <a:spcAft>
                <a:spcPts val="0"/>
              </a:spcAft>
              <a:buSzPts val="1600"/>
              <a:buNone/>
            </a:pPr>
            <a:endParaRPr/>
          </a:p>
          <a:p>
            <a:pPr marL="342900" lvl="0" indent="-241300" algn="l" rtl="0">
              <a:spcBef>
                <a:spcPts val="1000"/>
              </a:spcBef>
              <a:spcAft>
                <a:spcPts val="0"/>
              </a:spcAft>
              <a:buSzPts val="1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n-US"/>
              <a:t>Problems</a:t>
            </a:r>
            <a:endParaRPr/>
          </a:p>
        </p:txBody>
      </p:sp>
      <p:sp>
        <p:nvSpPr>
          <p:cNvPr id="196" name="Google Shape;196;p27"/>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a:t>OMG DID WE HAVE PROBLEMS!</a:t>
            </a:r>
            <a:endParaRPr/>
          </a:p>
          <a:p>
            <a:pPr marL="342900" lvl="0" indent="-342900" algn="l" rtl="0">
              <a:spcBef>
                <a:spcPts val="1000"/>
              </a:spcBef>
              <a:spcAft>
                <a:spcPts val="0"/>
              </a:spcAft>
              <a:buSzPts val="1600"/>
              <a:buChar char="►"/>
            </a:pPr>
            <a:r>
              <a:rPr lang="en-US"/>
              <a:t>We tried to read in from a file and break it evenly into separate files, one file per process. </a:t>
            </a:r>
            <a:endParaRPr/>
          </a:p>
          <a:p>
            <a:pPr marL="342900" lvl="0" indent="-342900" algn="l" rtl="0">
              <a:spcBef>
                <a:spcPts val="1000"/>
              </a:spcBef>
              <a:spcAft>
                <a:spcPts val="0"/>
              </a:spcAft>
              <a:buSzPts val="1600"/>
              <a:buChar char="►"/>
            </a:pPr>
            <a:r>
              <a:rPr lang="en-US"/>
              <a:t>Tried various techniques but the following worked well:</a:t>
            </a:r>
            <a:br>
              <a:rPr lang="en-US"/>
            </a:br>
            <a:r>
              <a:rPr lang="en-US"/>
              <a:t/>
            </a:r>
            <a:br>
              <a:rPr lang="en-US"/>
            </a:br>
            <a:r>
              <a:rPr lang="en-US"/>
              <a:t>split -n 8 text.txt --additional-suffix=.txtc</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r>
              <a:rPr lang="en-US"/>
              <a:t>	Was used in script to split files.</a:t>
            </a:r>
            <a:endParaRPr/>
          </a:p>
          <a:p>
            <a:pPr marL="0" lvl="0" indent="0" algn="l" rtl="0">
              <a:spcBef>
                <a:spcPts val="1000"/>
              </a:spcBef>
              <a:spcAft>
                <a:spcPts val="0"/>
              </a:spcAft>
              <a:buSzPts val="1600"/>
              <a:buNone/>
            </a:pPr>
            <a:endParaRPr/>
          </a:p>
          <a:p>
            <a:pPr marL="342900" lvl="0" indent="-342900" algn="l" rtl="0">
              <a:spcBef>
                <a:spcPts val="1000"/>
              </a:spcBef>
              <a:spcAft>
                <a:spcPts val="0"/>
              </a:spcAft>
              <a:buSzPts val="1600"/>
              <a:buChar char="►"/>
            </a:pPr>
            <a:r>
              <a:rPr lang="en-US"/>
              <a:t>Couldn’t open the split files and switched to read into an array</a:t>
            </a:r>
            <a:endParaRPr/>
          </a:p>
          <a:p>
            <a:pPr marL="342900" lvl="0" indent="-241300" algn="l" rtl="0">
              <a:spcBef>
                <a:spcPts val="1000"/>
              </a:spcBef>
              <a:spcAft>
                <a:spcPts val="0"/>
              </a:spcAft>
              <a:buSzPts val="1600"/>
              <a:buNone/>
            </a:pPr>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1364</Words>
  <Application>Microsoft Office PowerPoint</Application>
  <PresentationFormat>Widescreen</PresentationFormat>
  <Paragraphs>216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Century Gothic</vt:lpstr>
      <vt:lpstr>Noto Sans Symbols</vt:lpstr>
      <vt:lpstr>Arial</vt:lpstr>
      <vt:lpstr>Ion</vt:lpstr>
      <vt:lpstr>ArticleRater: A strategy for dealing with fake news</vt:lpstr>
      <vt:lpstr>Real Life Problem: Biased or so-called “Fake-News”</vt:lpstr>
      <vt:lpstr>Who do we believe?</vt:lpstr>
      <vt:lpstr>Multi-layered and complicated problem.</vt:lpstr>
      <vt:lpstr>Complications part 2:</vt:lpstr>
      <vt:lpstr>Hypothesis</vt:lpstr>
      <vt:lpstr>Our idea</vt:lpstr>
      <vt:lpstr>First Steps</vt:lpstr>
      <vt:lpstr>Problems</vt:lpstr>
      <vt:lpstr>Problems part2:</vt:lpstr>
      <vt:lpstr>Problems Part 3</vt:lpstr>
      <vt:lpstr>Serial Description</vt:lpstr>
      <vt:lpstr>Parallel Version 1 Description</vt:lpstr>
      <vt:lpstr>Solution Version 1</vt:lpstr>
      <vt:lpstr>Parallel Version 2 Description</vt:lpstr>
      <vt:lpstr>Solution Version 2</vt:lpstr>
      <vt:lpstr>Stampede Hardware Specs</vt:lpstr>
      <vt:lpstr> Software used for project:</vt:lpstr>
      <vt:lpstr>Project Requirement Answers:</vt:lpstr>
      <vt:lpstr>Compilation and Execution Commands</vt:lpstr>
      <vt:lpstr>Execution Time for Version 1  </vt:lpstr>
      <vt:lpstr>Execution Time for Version 2 </vt:lpstr>
      <vt:lpstr>Speedup for Version 1 </vt:lpstr>
      <vt:lpstr>Speedup for Version 2 </vt:lpstr>
      <vt:lpstr>Efficiency for Version 1 </vt:lpstr>
      <vt:lpstr>Efficiency for Version 2 </vt:lpstr>
      <vt:lpstr>Conclusions:</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ArticleRater: A strategy for dealing with fake news</dc:title>
  <cp:lastModifiedBy>Micah Cooke</cp:lastModifiedBy>
  <cp:revision>1</cp:revision>
  <dcterms:modified xsi:type="dcterms:W3CDTF">2019-12-02T22:30:05Z</dcterms:modified>
</cp:coreProperties>
</file>